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5"/>
  </p:notesMasterIdLst>
  <p:sldIdLst>
    <p:sldId id="257" r:id="rId2"/>
    <p:sldId id="270" r:id="rId3"/>
    <p:sldId id="269" r:id="rId4"/>
  </p:sldIdLst>
  <p:sldSz cx="12192000" cy="6858000"/>
  <p:notesSz cx="6858000" cy="9945688"/>
  <p:embeddedFontLst>
    <p:embeddedFont>
      <p:font typeface="Quattrocento Sans" panose="020B0502050000020003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2387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70" y="91"/>
      </p:cViewPr>
      <p:guideLst>
        <p:guide orient="horz" pos="2160"/>
        <p:guide orient="horz" pos="709"/>
        <p:guide orient="horz" pos="4065"/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46" tIns="45910" rIns="91846" bIns="4591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010" y="0"/>
            <a:ext cx="2971800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46" tIns="45910" rIns="91846" bIns="4591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46" tIns="45910" rIns="91846" bIns="4591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102"/>
            <a:ext cx="2971800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46" tIns="45910" rIns="91846" bIns="4591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010" y="9446102"/>
            <a:ext cx="2971800" cy="49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46" tIns="45910" rIns="91846" bIns="45910" anchor="b" anchorCtr="0">
            <a:noAutofit/>
          </a:bodyPr>
          <a:lstStyle/>
          <a:p>
            <a:pPr algn="r"/>
            <a:fld id="{00000000-1234-1234-1234-123412341234}" type="slidenum">
              <a:rPr lang="nl-NL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lang="nl-N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400" cy="4475560"/>
          </a:xfrm>
          <a:prstGeom prst="rect">
            <a:avLst/>
          </a:prstGeom>
        </p:spPr>
        <p:txBody>
          <a:bodyPr spcFirstLastPara="1" wrap="square" lIns="91846" tIns="45910" rIns="91846" bIns="4591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18AD2666-4A1B-08C7-64B4-C42A15FBB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E44B3F61-2BBE-AECB-D80B-21F268E227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400" cy="4475560"/>
          </a:xfrm>
          <a:prstGeom prst="rect">
            <a:avLst/>
          </a:prstGeom>
        </p:spPr>
        <p:txBody>
          <a:bodyPr spcFirstLastPara="1" wrap="square" lIns="91846" tIns="45910" rIns="91846" bIns="4591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7487902F-579F-D7E4-949A-62328AA07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8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titel">
  <p:cSld name="Inhoud met tite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38150" y="1413760"/>
            <a:ext cx="113157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•"/>
              <a:defRPr sz="24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•"/>
              <a:defRPr sz="20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38150" y="289016"/>
            <a:ext cx="9144000" cy="83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ge slide">
  <p:cSld name="Leg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38150" y="289016"/>
            <a:ext cx="9144000" cy="83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plaatje">
  <p:cSld name="Inhoud met plaatj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38150" y="1413760"/>
            <a:ext cx="583755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•"/>
              <a:defRPr sz="24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•"/>
              <a:defRPr sz="20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•"/>
              <a:defRPr sz="16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38150" y="289016"/>
            <a:ext cx="9144000" cy="83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6713850" y="1413760"/>
            <a:ext cx="5040000" cy="5038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12192000" cy="1576485"/>
          </a:xfrm>
          <a:prstGeom prst="rect">
            <a:avLst/>
          </a:prstGeom>
          <a:gradFill>
            <a:gsLst>
              <a:gs pos="0">
                <a:srgbClr val="FBB900">
                  <a:alpha val="49803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1576485"/>
            <a:ext cx="12192000" cy="52815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38150" y="289016"/>
            <a:ext cx="9144000" cy="83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7358C"/>
              </a:buClr>
              <a:buSzPts val="3600"/>
              <a:buFont typeface="Quattrocento Sans"/>
              <a:buNone/>
              <a:defRPr sz="3600" b="1" i="0" u="none" strike="noStrike" cap="none">
                <a:solidFill>
                  <a:srgbClr val="27358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970776" y="0"/>
            <a:ext cx="6221224" cy="17288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0568" y="259304"/>
            <a:ext cx="2523914" cy="8937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 flipH="1">
            <a:off x="3904562" y="5373216"/>
            <a:ext cx="8287438" cy="1484784"/>
          </a:xfrm>
          <a:prstGeom prst="rtTriangle">
            <a:avLst/>
          </a:prstGeom>
          <a:gradFill>
            <a:gsLst>
              <a:gs pos="0">
                <a:srgbClr val="005CA9">
                  <a:alpha val="49803"/>
                </a:srgbClr>
              </a:gs>
              <a:gs pos="30000">
                <a:srgbClr val="FFFFFF">
                  <a:alpha val="9803"/>
                </a:srgbClr>
              </a:gs>
              <a:gs pos="100000">
                <a:srgbClr val="FFFFFF">
                  <a:alpha val="9803"/>
                </a:srgbClr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11471920" y="6569492"/>
            <a:ext cx="72008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100" b="0" i="0" u="none" strike="noStrike" cap="none">
                <a:solidFill>
                  <a:srgbClr val="F1F1F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‹nr.›</a:t>
            </a:fld>
            <a:endParaRPr sz="1100" b="0" i="0" u="none" strike="noStrike" cap="none">
              <a:solidFill>
                <a:srgbClr val="F1F1F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8" name="Google Shape;38;p4" descr="A white bull head on a black background&#10;&#10;Description automatically generated"/>
          <p:cNvPicPr preferRelativeResize="0"/>
          <p:nvPr/>
        </p:nvPicPr>
        <p:blipFill rotWithShape="1">
          <a:blip r:embed="rId7">
            <a:alphaModFix amt="5000"/>
          </a:blip>
          <a:srcRect l="24319" r="5236" b="16131"/>
          <a:stretch/>
        </p:blipFill>
        <p:spPr>
          <a:xfrm>
            <a:off x="0" y="-416945"/>
            <a:ext cx="6110514" cy="72749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866291" y="719940"/>
            <a:ext cx="3622784" cy="83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Poort 43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34899" y="1408386"/>
            <a:ext cx="11522202" cy="56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0" lvl="1" indent="-285750">
              <a:lnSpc>
                <a:spcPct val="107000"/>
              </a:lnSpc>
              <a:spcAft>
                <a:spcPts val="800"/>
              </a:spcAft>
              <a:buFont typeface="Roboto" panose="02000000000000000000" pitchFamily="2" charset="0"/>
              <a:buChar char="•"/>
            </a:pP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Sphere: failliet aug ’24</a:t>
            </a:r>
          </a:p>
          <a:p>
            <a:pPr marL="4572000" lvl="1" indent="-285750">
              <a:lnSpc>
                <a:spcPct val="107000"/>
              </a:lnSpc>
              <a:spcAft>
                <a:spcPts val="800"/>
              </a:spcAft>
              <a:buFont typeface="Roboto" panose="02000000000000000000" pitchFamily="2" charset="0"/>
              <a:buChar char="•"/>
            </a:pPr>
            <a:r>
              <a:rPr lang="nl-NL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Byont</a:t>
            </a: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overname Poort 43 </a:t>
            </a:r>
            <a:r>
              <a:rPr lang="nl-NL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vergister</a:t>
            </a:r>
            <a:endParaRPr lang="nl-NL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0" lvl="1" indent="-285750">
              <a:lnSpc>
                <a:spcPct val="107000"/>
              </a:lnSpc>
              <a:spcBef>
                <a:spcPts val="0"/>
              </a:spcBef>
              <a:buFont typeface="Roboto" panose="02000000000000000000" pitchFamily="2" charset="0"/>
              <a:buChar char="•"/>
            </a:pP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mestvergister pruttelt nog na, wordt dit jaar fors gerenoveerd:</a:t>
            </a:r>
          </a:p>
          <a:p>
            <a:pPr marL="804863">
              <a:lnSpc>
                <a:spcPct val="107000"/>
              </a:lnSpc>
              <a:spcBef>
                <a:spcPts val="0"/>
              </a:spcBef>
            </a:pPr>
            <a:r>
              <a:rPr lang="nl-NL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 achterstallig onderhoud, </a:t>
            </a:r>
          </a:p>
          <a:p>
            <a:pPr marL="804863">
              <a:lnSpc>
                <a:spcPct val="107000"/>
              </a:lnSpc>
              <a:spcBef>
                <a:spcPts val="0"/>
              </a:spcBef>
            </a:pP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verbetering van het ontwerp, </a:t>
            </a:r>
            <a:r>
              <a:rPr lang="nl-NL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waardoor betere 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veiligheid, </a:t>
            </a:r>
          </a:p>
          <a:p>
            <a:pPr marL="804863">
              <a:lnSpc>
                <a:spcPct val="107000"/>
              </a:lnSpc>
              <a:spcBef>
                <a:spcPts val="0"/>
              </a:spcBef>
            </a:pPr>
            <a:r>
              <a:rPr lang="nl-NL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eind 2025 (afhankelijk van N</a:t>
            </a:r>
            <a:r>
              <a:rPr lang="nl-NL" sz="26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’plaatje’).</a:t>
            </a:r>
          </a:p>
          <a:p>
            <a:pPr marL="438150" lvl="1" indent="-285750">
              <a:lnSpc>
                <a:spcPct val="107000"/>
              </a:lnSpc>
              <a:spcAft>
                <a:spcPts val="800"/>
              </a:spcAft>
              <a:buFont typeface="Roboto" panose="02000000000000000000" pitchFamily="2" charset="0"/>
              <a:buChar char="•"/>
            </a:pP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Mestscheiding van </a:t>
            </a:r>
            <a:r>
              <a:rPr lang="nl-NL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Orgamex</a:t>
            </a: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gaat gewoon door.</a:t>
            </a:r>
          </a:p>
          <a:p>
            <a:pPr marL="438150" lvl="1" indent="-285750">
              <a:lnSpc>
                <a:spcPct val="107000"/>
              </a:lnSpc>
              <a:spcBef>
                <a:spcPts val="0"/>
              </a:spcBef>
              <a:buFont typeface="Roboto" panose="02000000000000000000" pitchFamily="2" charset="0"/>
              <a:buChar char="•"/>
            </a:pP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Driessen (vorige eigenaar) doet nog de revisievergunning:</a:t>
            </a:r>
          </a:p>
          <a:p>
            <a:pPr marL="809625" lvl="1" indent="-358775">
              <a:lnSpc>
                <a:spcPct val="107000"/>
              </a:lnSpc>
              <a:spcBef>
                <a:spcPts val="0"/>
              </a:spcBef>
            </a:pP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CO</a:t>
            </a:r>
            <a:r>
              <a:rPr lang="nl-NL" sz="26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opwerkingsinstallatie + 2 silo’s</a:t>
            </a:r>
          </a:p>
          <a:p>
            <a:pPr marL="342900" indent="-342900">
              <a:spcBef>
                <a:spcPts val="0"/>
              </a:spcBef>
            </a:pPr>
            <a:endParaRPr lang="nl-NL" dirty="0">
              <a:latin typeface="+mn-lt"/>
            </a:endParaRPr>
          </a:p>
          <a:p>
            <a:pPr marL="342900" indent="-342900">
              <a:spcBef>
                <a:spcPts val="0"/>
              </a:spcBef>
            </a:pPr>
            <a:endParaRPr dirty="0"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F1DC19-D337-5221-F90A-A31BC235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3" y="84083"/>
            <a:ext cx="4326807" cy="3245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9EABC8-5118-6397-AA22-22807BDB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8" y="140759"/>
            <a:ext cx="6939600" cy="657648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1DDAE5D-7048-9735-DDFF-9AF7E2E1D31C}"/>
              </a:ext>
            </a:extLst>
          </p:cNvPr>
          <p:cNvSpPr txBox="1"/>
          <p:nvPr/>
        </p:nvSpPr>
        <p:spPr>
          <a:xfrm>
            <a:off x="7556937" y="1150571"/>
            <a:ext cx="397291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b="1" dirty="0"/>
              <a:t>Woningbouw Kloosterhoeve ??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7AD0CE-BEB3-6CD0-C123-47C05F8B7591}"/>
              </a:ext>
            </a:extLst>
          </p:cNvPr>
          <p:cNvSpPr txBox="1"/>
          <p:nvPr/>
        </p:nvSpPr>
        <p:spPr>
          <a:xfrm>
            <a:off x="7746124" y="2338552"/>
            <a:ext cx="3972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Kanhoeve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350B4A-5072-71FB-0264-8836FA76F63A}"/>
              </a:ext>
            </a:extLst>
          </p:cNvPr>
          <p:cNvSpPr txBox="1"/>
          <p:nvPr/>
        </p:nvSpPr>
        <p:spPr>
          <a:xfrm>
            <a:off x="7746124" y="3195145"/>
            <a:ext cx="3972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Schutboei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93D88F42-2512-0F88-4440-088DA633F63B}"/>
              </a:ext>
            </a:extLst>
          </p:cNvPr>
          <p:cNvSpPr/>
          <p:nvPr/>
        </p:nvSpPr>
        <p:spPr>
          <a:xfrm rot="11855784" flipV="1">
            <a:off x="2208915" y="1677438"/>
            <a:ext cx="5639627" cy="2281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614A3856-63A7-79A0-6811-90FE7D4262E9}"/>
              </a:ext>
            </a:extLst>
          </p:cNvPr>
          <p:cNvSpPr/>
          <p:nvPr/>
        </p:nvSpPr>
        <p:spPr>
          <a:xfrm rot="11079749" flipV="1">
            <a:off x="6832843" y="3273524"/>
            <a:ext cx="904446" cy="25421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30CCEBE-631E-0DD2-F8F5-37463F8CD2BC}"/>
              </a:ext>
            </a:extLst>
          </p:cNvPr>
          <p:cNvCxnSpPr>
            <a:cxnSpLocks/>
          </p:cNvCxnSpPr>
          <p:nvPr/>
        </p:nvCxnSpPr>
        <p:spPr>
          <a:xfrm>
            <a:off x="1450428" y="3749143"/>
            <a:ext cx="378372" cy="2420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E7668A9-17B8-5275-184A-03EA0C47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5624">
            <a:off x="4074839" y="1278241"/>
            <a:ext cx="672818" cy="391990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C939D44-E117-2927-C49A-4B8D65B4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15532">
            <a:off x="3087042" y="3970312"/>
            <a:ext cx="589429" cy="343406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A84D81-7FE0-2CE4-6C49-E4CFB8B32D56}"/>
              </a:ext>
            </a:extLst>
          </p:cNvPr>
          <p:cNvSpPr txBox="1"/>
          <p:nvPr/>
        </p:nvSpPr>
        <p:spPr>
          <a:xfrm>
            <a:off x="7746124" y="3956648"/>
            <a:ext cx="3972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Kloosterhoeve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36F4DF5A-175A-FE96-2F69-D5C966A3E024}"/>
              </a:ext>
            </a:extLst>
          </p:cNvPr>
          <p:cNvSpPr/>
          <p:nvPr/>
        </p:nvSpPr>
        <p:spPr>
          <a:xfrm rot="11349003" flipV="1">
            <a:off x="1392705" y="3614351"/>
            <a:ext cx="6374864" cy="21586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14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D1BC9BE7-7D39-64FC-A3C4-5C61705A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>
            <a:extLst>
              <a:ext uri="{FF2B5EF4-FFF2-40B4-BE49-F238E27FC236}">
                <a16:creationId xmlns:a16="http://schemas.microsoft.com/office/drawing/2014/main" id="{ECD5AD09-8A31-A16E-6FDD-3A9005074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150" y="289016"/>
            <a:ext cx="9144000" cy="37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Woningbouw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Kloosterhoeve?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66" name="Google Shape;66;p11">
            <a:extLst>
              <a:ext uri="{FF2B5EF4-FFF2-40B4-BE49-F238E27FC236}">
                <a16:creationId xmlns:a16="http://schemas.microsoft.com/office/drawing/2014/main" id="{BC7692DB-1E1C-2C6C-EA86-F44E645C8B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0207" y="706616"/>
            <a:ext cx="11543643" cy="544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6575" lvl="1" indent="-285750">
              <a:lnSpc>
                <a:spcPct val="107000"/>
              </a:lnSpc>
            </a:pPr>
            <a:r>
              <a:rPr lang="nl-NL" sz="3200" kern="1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 heeft veel extra woningen nodig</a:t>
            </a:r>
          </a:p>
          <a:p>
            <a:pPr marL="536575" lvl="1" indent="-285750">
              <a:lnSpc>
                <a:spcPct val="107000"/>
              </a:lnSpc>
            </a:pPr>
            <a:r>
              <a:rPr lang="nl-NL" sz="32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Provincie: geen bezwaar tegen woningbouw</a:t>
            </a:r>
            <a:endParaRPr lang="nl-NL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lvl="1" indent="-285750">
              <a:lnSpc>
                <a:spcPct val="107000"/>
              </a:lnSpc>
            </a:pPr>
            <a:r>
              <a:rPr lang="nl-NL" sz="3200" kern="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v.Wijnen</a:t>
            </a:r>
            <a:r>
              <a:rPr lang="nl-NL" sz="32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denkt aan 27 woningen </a:t>
            </a:r>
            <a:r>
              <a:rPr lang="nl-NL" sz="2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(waarva</a:t>
            </a:r>
            <a:r>
              <a:rPr lang="nl-NL" sz="2400" kern="1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nl-NL" sz="2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twee-onder-een-kap). </a:t>
            </a:r>
            <a:endParaRPr lang="nl-NL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lvl="1" indent="-285750">
              <a:lnSpc>
                <a:spcPct val="107000"/>
              </a:lnSpc>
            </a:pPr>
            <a:r>
              <a:rPr lang="nl-NL" sz="32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Dorpsraad wil:</a:t>
            </a:r>
          </a:p>
          <a:p>
            <a:pPr marL="993775" lvl="2" indent="-285750">
              <a:lnSpc>
                <a:spcPct val="107000"/>
              </a:lnSpc>
            </a:pPr>
            <a:r>
              <a:rPr lang="nl-NL" sz="2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voorrang voor eigen inwoners, (huur)woningen voor starters, levensloopbestendige woningen, veilige toegangsweg (o.a. bouwverkeer), dorpskarakter, </a:t>
            </a:r>
            <a:r>
              <a:rPr lang="nl-NL" sz="2400" kern="1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duurzaam, </a:t>
            </a:r>
            <a:r>
              <a:rPr lang="nl-NL" sz="2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riolering, parkeren, </a:t>
            </a:r>
          </a:p>
          <a:p>
            <a:pPr marL="993775" lvl="2" indent="-285750">
              <a:lnSpc>
                <a:spcPct val="107000"/>
              </a:lnSpc>
            </a:pPr>
            <a:r>
              <a:rPr lang="nl-NL" sz="2400" kern="1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aandacht voor de zorgpunten van omwonenden. Aan de meeste wensen van direct omwonenden lijkt te worden tegemoetgekomen.</a:t>
            </a:r>
          </a:p>
          <a:p>
            <a:pPr marL="708025" lvl="2" indent="0">
              <a:lnSpc>
                <a:spcPct val="107000"/>
              </a:lnSpc>
              <a:buNone/>
            </a:pPr>
            <a:endParaRPr lang="nl-NL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lvl="1" indent="-285750">
              <a:lnSpc>
                <a:spcPct val="107000"/>
              </a:lnSpc>
              <a:spcAft>
                <a:spcPts val="800"/>
              </a:spcAft>
            </a:pPr>
            <a:r>
              <a:rPr lang="nl-NL" sz="32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Inloopavond </a:t>
            </a:r>
            <a:r>
              <a:rPr lang="nl-NL" sz="3200" kern="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v.Wijnen</a:t>
            </a:r>
            <a:r>
              <a:rPr lang="nl-NL" sz="32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maart in Valentijn vanaf 19 - 20:30u</a:t>
            </a:r>
          </a:p>
        </p:txBody>
      </p:sp>
    </p:spTree>
    <p:extLst>
      <p:ext uri="{BB962C8B-B14F-4D97-AF65-F5344CB8AC3E}">
        <p14:creationId xmlns:p14="http://schemas.microsoft.com/office/powerpoint/2010/main" val="1659367633"/>
      </p:ext>
    </p:extLst>
  </p:cSld>
  <p:clrMapOvr>
    <a:masterClrMapping/>
  </p:clrMapOvr>
</p:sld>
</file>

<file path=ppt/theme/theme1.xml><?xml version="1.0" encoding="utf-8"?>
<a:theme xmlns:a="http://schemas.openxmlformats.org/drawingml/2006/main" name="Inhoud">
  <a:themeElements>
    <a:clrScheme name="DorpsraadSterksel">
      <a:dk1>
        <a:srgbClr val="005DA9"/>
      </a:dk1>
      <a:lt1>
        <a:srgbClr val="FFFFFF"/>
      </a:lt1>
      <a:dk2>
        <a:srgbClr val="000000"/>
      </a:dk2>
      <a:lt2>
        <a:srgbClr val="E8E8E8"/>
      </a:lt2>
      <a:accent1>
        <a:srgbClr val="005DA9"/>
      </a:accent1>
      <a:accent2>
        <a:srgbClr val="FBBA00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175</Words>
  <Application>Microsoft Office PowerPoint</Application>
  <PresentationFormat>Breedbeeld</PresentationFormat>
  <Paragraphs>23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Quattrocento Sans</vt:lpstr>
      <vt:lpstr>Calibri</vt:lpstr>
      <vt:lpstr>Roboto</vt:lpstr>
      <vt:lpstr>Inhoud</vt:lpstr>
      <vt:lpstr>Poort 43</vt:lpstr>
      <vt:lpstr>PowerPoint-presentatie</vt:lpstr>
      <vt:lpstr>Woningbouw op Kloosterhoeve?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Annemiek Leemans</dc:creator>
  <cp:lastModifiedBy>Annemiek Leemans</cp:lastModifiedBy>
  <cp:revision>11</cp:revision>
  <cp:lastPrinted>2025-03-11T13:02:29Z</cp:lastPrinted>
  <dcterms:modified xsi:type="dcterms:W3CDTF">2025-03-11T15:56:40Z</dcterms:modified>
</cp:coreProperties>
</file>