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34" r:id="rId5"/>
    <p:sldId id="335" r:id="rId6"/>
    <p:sldId id="338" r:id="rId7"/>
    <p:sldId id="336" r:id="rId8"/>
    <p:sldId id="337" r:id="rId9"/>
    <p:sldId id="331" r:id="rId10"/>
    <p:sldId id="339" r:id="rId11"/>
    <p:sldId id="278" r:id="rId12"/>
    <p:sldId id="324" r:id="rId13"/>
    <p:sldId id="275" r:id="rId14"/>
    <p:sldId id="277" r:id="rId15"/>
    <p:sldId id="328" r:id="rId16"/>
    <p:sldId id="332" r:id="rId17"/>
    <p:sldId id="333" r:id="rId18"/>
    <p:sldId id="329" r:id="rId19"/>
  </p:sldIdLst>
  <p:sldSz cx="12192000" cy="6858000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3745"/>
    <a:srgbClr val="FFFF00"/>
    <a:srgbClr val="385723"/>
    <a:srgbClr val="516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95097" autoAdjust="0"/>
  </p:normalViewPr>
  <p:slideViewPr>
    <p:cSldViewPr snapToGrid="0">
      <p:cViewPr varScale="1">
        <p:scale>
          <a:sx n="150" d="100"/>
          <a:sy n="150" d="100"/>
        </p:scale>
        <p:origin x="1152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72" y="-78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D4F66-AD1B-4239-8D07-E75737EC438C}" type="datetimeFigureOut">
              <a:rPr lang="nl-NL" smtClean="0"/>
              <a:pPr/>
              <a:t>12-3-2025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2EAE0-AB92-462F-B28A-CE05684F06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9FBEB-7FE1-447C-91B9-609AFE041734}" type="datetimeFigureOut">
              <a:rPr lang="nl-NL" smtClean="0"/>
              <a:pPr/>
              <a:t>12-3-2025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FE868-0AB1-4158-9EBD-A28FEA06DFD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6976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EA8E3-7408-62E0-CC18-4857F0956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B6BF90A-61C0-AC0C-A78A-1265561E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96C0-BC89-4001-B4D3-EC4C59605C4F}" type="datetime1">
              <a:rPr lang="nl-NL" smtClean="0"/>
              <a:pPr/>
              <a:t>12-3-2025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96746C4-DBA7-6F8F-F325-EC0B7687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0456706-526A-EC75-0D5D-4E2795D35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FC-1BF0-43EB-B99D-295025C9371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3048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04D839-D8CB-1D91-6839-8F7D7D67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D1BD85-44CD-F4F7-B440-3DEA17A9B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946746-20FB-F3F5-8D62-7DFDFD0B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CAD0-26AD-4A1E-A368-5876515F4EC9}" type="datetime1">
              <a:rPr lang="nl-NL" smtClean="0"/>
              <a:pPr/>
              <a:t>12-3-2025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0D9F52-7D9D-5F9D-5AC8-5CBEB558D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52507-E8E2-793C-29A7-BF676DBC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A9EA-104B-4742-848A-A5B179915E7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633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679D-DCEA-434D-8B51-07159F17B83B}" type="datetimeFigureOut">
              <a:rPr lang="nl-NL" smtClean="0"/>
              <a:pPr/>
              <a:t>12-3-2025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4EC8-51C3-48AD-9EBA-3E178C9F95B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BEEABE8-43D9-C4F1-53EE-B36B2D3F4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599FDC-C10F-26F4-6636-DA92BF47E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07F013-D303-508C-1A1A-B1FA13CDD7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2C671-5DDD-41C6-9DC5-FF1891C9753E}" type="datetime1">
              <a:rPr lang="nl-NL" smtClean="0"/>
              <a:pPr/>
              <a:t>12-3-2025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40E263-E590-EE36-5B67-C6A2A54A1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49C2FB-BF94-5D67-B5E9-53C0955BF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DCCFC-1BF0-43EB-B99D-295025C9371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719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35BA5-C5F2-EE03-764B-09B1D3983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7041" y="4004399"/>
            <a:ext cx="3591243" cy="2546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E1D69075-CD77-0A51-5789-771F4C25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266" y="332509"/>
            <a:ext cx="10838411" cy="6350924"/>
          </a:xfrm>
        </p:spPr>
        <p:txBody>
          <a:bodyPr>
            <a:normAutofit/>
          </a:bodyPr>
          <a:lstStyle/>
          <a:p>
            <a:r>
              <a:rPr lang="nl-NL" sz="4800" b="1" dirty="0"/>
              <a:t>                                     			</a:t>
            </a:r>
            <a:r>
              <a:rPr lang="nl-NL" sz="3200" b="1" dirty="0"/>
              <a:t>DORPSAVOND </a:t>
            </a:r>
            <a:br>
              <a:rPr lang="nl-NL" sz="3200" b="1" dirty="0"/>
            </a:br>
            <a:r>
              <a:rPr lang="nl-NL" sz="3200" b="1" dirty="0"/>
              <a:t>							    DINSDAG 11 MAART</a:t>
            </a:r>
            <a:br>
              <a:rPr lang="nl-NL" sz="1400" b="1" dirty="0"/>
            </a:br>
            <a:r>
              <a:rPr lang="nl-NL" sz="2800" b="1" dirty="0"/>
              <a:t>        </a:t>
            </a:r>
            <a:br>
              <a:rPr lang="nl-NL" sz="4800" b="1" dirty="0"/>
            </a:br>
            <a:r>
              <a:rPr lang="nl-NL" b="1" dirty="0"/>
              <a:t> THEMA: </a:t>
            </a:r>
            <a:br>
              <a:rPr lang="nl-NL" b="1" dirty="0"/>
            </a:br>
            <a:r>
              <a:rPr lang="nl-NL" sz="4800" b="1" dirty="0">
                <a:solidFill>
                  <a:srgbClr val="FF0000"/>
                </a:solidFill>
              </a:rPr>
              <a:t>        </a:t>
            </a:r>
            <a:r>
              <a:rPr lang="nl-NL" b="1" dirty="0">
                <a:solidFill>
                  <a:srgbClr val="FF0000"/>
                </a:solidFill>
              </a:rPr>
              <a:t>VERGROTEN MAATSCHAPPELIJKE   </a:t>
            </a:r>
            <a:br>
              <a:rPr lang="nl-NL" b="1" dirty="0">
                <a:solidFill>
                  <a:srgbClr val="FF0000"/>
                </a:solidFill>
              </a:rPr>
            </a:br>
            <a:r>
              <a:rPr lang="nl-NL" b="1" dirty="0">
                <a:solidFill>
                  <a:srgbClr val="FF0000"/>
                </a:solidFill>
              </a:rPr>
              <a:t>       MEERWAARDE DORPSHUIS VALENTIJN</a:t>
            </a:r>
            <a:br>
              <a:rPr lang="nl-NL" b="1" dirty="0">
                <a:solidFill>
                  <a:srgbClr val="FF0000"/>
                </a:solidFill>
              </a:rPr>
            </a:br>
            <a:br>
              <a:rPr lang="nl-NL" sz="7200" b="1" dirty="0">
                <a:solidFill>
                  <a:srgbClr val="FF0000"/>
                </a:solidFill>
              </a:rPr>
            </a:br>
            <a:r>
              <a:rPr lang="nl-NL" u="sng" dirty="0"/>
              <a:t>maatschappelijke </a:t>
            </a:r>
            <a:br>
              <a:rPr lang="nl-NL" u="sng" dirty="0"/>
            </a:br>
            <a:r>
              <a:rPr lang="nl-NL" dirty="0"/>
              <a:t>    </a:t>
            </a:r>
            <a:r>
              <a:rPr lang="nl-NL" u="sng" dirty="0"/>
              <a:t>meerwaarde</a:t>
            </a:r>
            <a:r>
              <a:rPr lang="nl-NL" dirty="0"/>
              <a:t>                                   </a:t>
            </a:r>
            <a:r>
              <a:rPr lang="nl-NL" u="sng" dirty="0"/>
              <a:t>KOSTEN</a:t>
            </a:r>
            <a:endParaRPr lang="nl-NL" b="1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FC-1BF0-43EB-B99D-295025C93718}" type="slidenum">
              <a:rPr lang="nl-NL" smtClean="0"/>
              <a:pPr/>
              <a:t>1</a:t>
            </a:fld>
            <a:endParaRPr lang="nl-NL"/>
          </a:p>
        </p:txBody>
      </p:sp>
      <p:pic>
        <p:nvPicPr>
          <p:cNvPr id="5" name="Afbeelding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" y="249382"/>
            <a:ext cx="6284421" cy="19908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9864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190B6-B37E-0ABA-F086-D2877C162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B18493A-72A5-0987-8875-F42E2EDE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203201"/>
            <a:ext cx="11690158" cy="1565112"/>
          </a:xfrm>
        </p:spPr>
        <p:txBody>
          <a:bodyPr>
            <a:noAutofit/>
          </a:bodyPr>
          <a:lstStyle/>
          <a:p>
            <a:r>
              <a:rPr lang="nl-NL" sz="3200" b="1" dirty="0">
                <a:latin typeface="Arial Rounded MT Bold" panose="020F0704030504030204" pitchFamily="34" charset="0"/>
              </a:rPr>
              <a:t>GEMEENTE: </a:t>
            </a:r>
            <a:r>
              <a:rPr lang="nl-NL" b="1" dirty="0">
                <a:latin typeface="Arial Rounded MT Bold" panose="020F0704030504030204" pitchFamily="34" charset="0"/>
              </a:rPr>
              <a:t>“doorontwikkeling dorpshuizen”</a:t>
            </a:r>
            <a:endParaRPr lang="nl-NL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943CCCB8-742D-B426-4E2B-3E91EE2CA5A8}"/>
              </a:ext>
            </a:extLst>
          </p:cNvPr>
          <p:cNvSpPr txBox="1">
            <a:spLocks/>
          </p:cNvSpPr>
          <p:nvPr/>
        </p:nvSpPr>
        <p:spPr>
          <a:xfrm>
            <a:off x="1047057" y="1768313"/>
            <a:ext cx="9942368" cy="9190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“Komen tot een </a:t>
            </a:r>
            <a:r>
              <a:rPr lang="nl-NL" sz="3600" b="1" dirty="0"/>
              <a:t>bedrijfsvoering</a:t>
            </a:r>
            <a:r>
              <a:rPr lang="nl-NL" dirty="0"/>
              <a:t> waarbinnen de </a:t>
            </a:r>
            <a:r>
              <a:rPr lang="nl-NL" sz="3600" u="sng" dirty="0"/>
              <a:t>maatschappelijke meerwaarde </a:t>
            </a:r>
            <a:r>
              <a:rPr lang="nl-NL" dirty="0"/>
              <a:t>en </a:t>
            </a:r>
            <a:r>
              <a:rPr lang="nl-NL" sz="3600" u="sng" dirty="0"/>
              <a:t>kosten</a:t>
            </a:r>
            <a:r>
              <a:rPr lang="nl-NL" dirty="0"/>
              <a:t> in balans zijn”</a:t>
            </a:r>
          </a:p>
        </p:txBody>
      </p:sp>
      <p:sp>
        <p:nvSpPr>
          <p:cNvPr id="2" name="Tekstballon: rechthoek met afgeronde hoeken 1">
            <a:extLst>
              <a:ext uri="{FF2B5EF4-FFF2-40B4-BE49-F238E27FC236}">
                <a16:creationId xmlns:a16="http://schemas.microsoft.com/office/drawing/2014/main" id="{72F294BE-5E32-7DE5-ACBF-E40F0E8FD15D}"/>
              </a:ext>
            </a:extLst>
          </p:cNvPr>
          <p:cNvSpPr/>
          <p:nvPr/>
        </p:nvSpPr>
        <p:spPr>
          <a:xfrm>
            <a:off x="6217920" y="3478111"/>
            <a:ext cx="5793971" cy="1143765"/>
          </a:xfrm>
          <a:prstGeom prst="wedgeRoundRectCallout">
            <a:avLst>
              <a:gd name="adj1" fmla="val -20257"/>
              <a:gd name="adj2" fmla="val -105615"/>
              <a:gd name="adj3" fmla="val 1666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3FF64C25-7934-5F3E-E3DA-D3404238D628}"/>
              </a:ext>
            </a:extLst>
          </p:cNvPr>
          <p:cNvSpPr txBox="1"/>
          <p:nvPr/>
        </p:nvSpPr>
        <p:spPr>
          <a:xfrm>
            <a:off x="6159754" y="3777645"/>
            <a:ext cx="59589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 = structureel dekkende exploitatie</a:t>
            </a:r>
          </a:p>
        </p:txBody>
      </p:sp>
      <p:sp>
        <p:nvSpPr>
          <p:cNvPr id="14" name="Tekstballon: rechthoek met afgeronde hoeken 13">
            <a:extLst>
              <a:ext uri="{FF2B5EF4-FFF2-40B4-BE49-F238E27FC236}">
                <a16:creationId xmlns:a16="http://schemas.microsoft.com/office/drawing/2014/main" id="{F3344FBF-6EB8-B9C5-1F3E-E382D7EB6583}"/>
              </a:ext>
            </a:extLst>
          </p:cNvPr>
          <p:cNvSpPr/>
          <p:nvPr/>
        </p:nvSpPr>
        <p:spPr>
          <a:xfrm>
            <a:off x="182880" y="3438442"/>
            <a:ext cx="5902036" cy="1209458"/>
          </a:xfrm>
          <a:prstGeom prst="wedgeRoundRectCallout">
            <a:avLst>
              <a:gd name="adj1" fmla="val 10160"/>
              <a:gd name="adj2" fmla="val -106311"/>
              <a:gd name="adj3" fmla="val 1666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F731BA4-7810-F5A4-632B-13B21DF3BC2F}"/>
              </a:ext>
            </a:extLst>
          </p:cNvPr>
          <p:cNvSpPr txBox="1"/>
          <p:nvPr/>
        </p:nvSpPr>
        <p:spPr>
          <a:xfrm>
            <a:off x="169645" y="3764935"/>
            <a:ext cx="6071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/>
              <a:t>= maatschappelijke doelen behalen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E562F973-02B1-B4D6-0C74-9E00E527C82E}"/>
              </a:ext>
            </a:extLst>
          </p:cNvPr>
          <p:cNvSpPr/>
          <p:nvPr/>
        </p:nvSpPr>
        <p:spPr>
          <a:xfrm>
            <a:off x="321733" y="5219721"/>
            <a:ext cx="11430000" cy="132556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dirty="0"/>
              <a:t>Realistische/haalbare exploitatie, passend bij de </a:t>
            </a:r>
          </a:p>
          <a:p>
            <a:pPr algn="ctr"/>
            <a:r>
              <a:rPr lang="nl-NL" sz="40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kaders die door de gemeente worden gesteld</a:t>
            </a:r>
            <a:endParaRPr lang="nl-NL" sz="3200" b="1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92E7506E-84B1-5B56-2835-48B53E5D4431}"/>
              </a:ext>
            </a:extLst>
          </p:cNvPr>
          <p:cNvCxnSpPr>
            <a:cxnSpLocks/>
          </p:cNvCxnSpPr>
          <p:nvPr/>
        </p:nvCxnSpPr>
        <p:spPr>
          <a:xfrm flipH="1">
            <a:off x="6841375" y="4537538"/>
            <a:ext cx="716454" cy="649604"/>
          </a:xfrm>
          <a:prstGeom prst="line">
            <a:avLst/>
          </a:prstGeom>
          <a:ln w="28575"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jdelijke aanduiding voor dia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FC-1BF0-43EB-B99D-295025C93718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7333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3" grpId="0"/>
      <p:bldP spid="14" grpId="0" animBg="1"/>
      <p:bldP spid="15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8304E-71CF-E606-0523-851BE55290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B3E95ED0-6232-6E5B-EF99-4AB52027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09" y="165620"/>
            <a:ext cx="10515600" cy="1222914"/>
          </a:xfrm>
        </p:spPr>
        <p:txBody>
          <a:bodyPr>
            <a:normAutofit/>
          </a:bodyPr>
          <a:lstStyle/>
          <a:p>
            <a:r>
              <a:rPr lang="nl-NL" sz="6600" b="1" dirty="0"/>
              <a:t>					</a:t>
            </a:r>
            <a:r>
              <a:rPr lang="nl-NL" sz="6600" b="1" dirty="0">
                <a:latin typeface="Arial Rounded MT Bold" panose="020F0704030504030204" pitchFamily="34" charset="0"/>
              </a:rPr>
              <a:t>Rollen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1C80AB55-7AE6-34DA-2DDE-DB639089A06E}"/>
              </a:ext>
            </a:extLst>
          </p:cNvPr>
          <p:cNvSpPr/>
          <p:nvPr/>
        </p:nvSpPr>
        <p:spPr>
          <a:xfrm>
            <a:off x="307571" y="4031298"/>
            <a:ext cx="3624349" cy="221156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b="1" dirty="0">
                <a:solidFill>
                  <a:srgbClr val="FFFF00"/>
                </a:solidFill>
              </a:rPr>
              <a:t>Gemeente</a:t>
            </a:r>
          </a:p>
          <a:p>
            <a:pPr algn="ctr"/>
            <a:r>
              <a:rPr lang="nl-NL" sz="2800" dirty="0"/>
              <a:t>Eigenaar gebouw en subsidieverstrekker</a:t>
            </a:r>
          </a:p>
          <a:p>
            <a:pPr algn="ctr"/>
            <a:r>
              <a:rPr lang="nl-NL" sz="2800" dirty="0"/>
              <a:t>maatschappelijk belang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FBC49DA3-AC3F-55E8-8951-A36D8BA53E4D}"/>
              </a:ext>
            </a:extLst>
          </p:cNvPr>
          <p:cNvSpPr/>
          <p:nvPr/>
        </p:nvSpPr>
        <p:spPr>
          <a:xfrm>
            <a:off x="4222867" y="4039985"/>
            <a:ext cx="3557846" cy="221118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b="1" dirty="0">
                <a:solidFill>
                  <a:srgbClr val="FFFF00"/>
                </a:solidFill>
              </a:rPr>
              <a:t>Dorpshuizen</a:t>
            </a:r>
          </a:p>
          <a:p>
            <a:pPr algn="ctr"/>
            <a:r>
              <a:rPr lang="nl-NL" sz="2800" dirty="0"/>
              <a:t>Beheerder/exploitant</a:t>
            </a:r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B5AC62DF-2268-A356-7B5B-B7048A7FF537}"/>
              </a:ext>
            </a:extLst>
          </p:cNvPr>
          <p:cNvSpPr/>
          <p:nvPr/>
        </p:nvSpPr>
        <p:spPr>
          <a:xfrm>
            <a:off x="8005156" y="4039612"/>
            <a:ext cx="3599411" cy="221987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600" b="1" dirty="0">
                <a:solidFill>
                  <a:srgbClr val="FFFF00"/>
                </a:solidFill>
              </a:rPr>
              <a:t>Gemeenschap</a:t>
            </a:r>
          </a:p>
          <a:p>
            <a:pPr algn="ctr"/>
            <a:r>
              <a:rPr lang="nl-NL" sz="2800" dirty="0"/>
              <a:t>Gebruikers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31EC382E-E368-7E5F-9C4D-1F6AF684522A}"/>
              </a:ext>
            </a:extLst>
          </p:cNvPr>
          <p:cNvSpPr txBox="1">
            <a:spLocks/>
          </p:cNvSpPr>
          <p:nvPr/>
        </p:nvSpPr>
        <p:spPr>
          <a:xfrm>
            <a:off x="101600" y="1220776"/>
            <a:ext cx="12090400" cy="14986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4400" b="1" dirty="0"/>
              <a:t>                </a:t>
            </a:r>
            <a:r>
              <a:rPr lang="nl-NL" sz="6000" b="1" dirty="0"/>
              <a:t>balans</a:t>
            </a:r>
            <a:r>
              <a:rPr lang="nl-NL" sz="3600" dirty="0"/>
              <a:t>  </a:t>
            </a:r>
            <a:r>
              <a:rPr lang="nl-NL" sz="4400" b="1" dirty="0"/>
              <a:t>in </a:t>
            </a:r>
            <a:r>
              <a:rPr lang="nl-NL" sz="5400" b="1" dirty="0"/>
              <a:t>bedrijfsvoering</a:t>
            </a:r>
            <a:r>
              <a:rPr lang="nl-NL" sz="4400" b="1" dirty="0"/>
              <a:t> van</a:t>
            </a:r>
            <a:r>
              <a:rPr lang="nl-NL" sz="3600" dirty="0"/>
              <a:t> </a:t>
            </a:r>
          </a:p>
          <a:p>
            <a:pPr marL="0" indent="0" algn="ctr">
              <a:buNone/>
            </a:pPr>
            <a:r>
              <a:rPr lang="nl-NL" sz="4800" b="1" dirty="0"/>
              <a:t>MAATSCHAPPELIJKE MEERWAARE met </a:t>
            </a:r>
            <a:r>
              <a:rPr lang="nl-NL" sz="4400" b="1" dirty="0"/>
              <a:t>KOSTEN</a:t>
            </a:r>
            <a:endParaRPr lang="nl-NL" sz="4400" dirty="0"/>
          </a:p>
        </p:txBody>
      </p:sp>
      <p:sp>
        <p:nvSpPr>
          <p:cNvPr id="10" name="Pijl: omlaag 9">
            <a:extLst>
              <a:ext uri="{FF2B5EF4-FFF2-40B4-BE49-F238E27FC236}">
                <a16:creationId xmlns:a16="http://schemas.microsoft.com/office/drawing/2014/main" id="{86195043-CB0A-B7A7-7252-3D563C5663BA}"/>
              </a:ext>
            </a:extLst>
          </p:cNvPr>
          <p:cNvSpPr/>
          <p:nvPr/>
        </p:nvSpPr>
        <p:spPr>
          <a:xfrm>
            <a:off x="1747405" y="2867025"/>
            <a:ext cx="647700" cy="86913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: omlaag 10">
            <a:extLst>
              <a:ext uri="{FF2B5EF4-FFF2-40B4-BE49-F238E27FC236}">
                <a16:creationId xmlns:a16="http://schemas.microsoft.com/office/drawing/2014/main" id="{AE3D29E9-7049-108B-B283-57631BCD7FC7}"/>
              </a:ext>
            </a:extLst>
          </p:cNvPr>
          <p:cNvSpPr/>
          <p:nvPr/>
        </p:nvSpPr>
        <p:spPr>
          <a:xfrm>
            <a:off x="5517051" y="2916901"/>
            <a:ext cx="647700" cy="86913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516781F6-31A8-53AC-B685-0F0220BF3A37}"/>
              </a:ext>
            </a:extLst>
          </p:cNvPr>
          <p:cNvSpPr/>
          <p:nvPr/>
        </p:nvSpPr>
        <p:spPr>
          <a:xfrm>
            <a:off x="9346480" y="2875338"/>
            <a:ext cx="647700" cy="869132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FC-1BF0-43EB-B99D-295025C93718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299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: afgeronde hoeken 1">
            <a:extLst>
              <a:ext uri="{FF2B5EF4-FFF2-40B4-BE49-F238E27FC236}">
                <a16:creationId xmlns:a16="http://schemas.microsoft.com/office/drawing/2014/main" id="{E44EBF37-D36D-F751-C300-4261A8E79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083" y="2506801"/>
            <a:ext cx="10515600" cy="413142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b="1" dirty="0">
                <a:solidFill>
                  <a:schemeClr val="tx1"/>
                </a:solidFill>
              </a:rPr>
              <a:t>Maatschappelijk ondernemerschap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b="1" dirty="0">
                <a:solidFill>
                  <a:schemeClr val="tx1"/>
                </a:solidFill>
              </a:rPr>
              <a:t>Gebruik vergroten en meer activiteiten ontplooien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dirty="0">
                <a:solidFill>
                  <a:schemeClr val="tx1"/>
                </a:solidFill>
              </a:rPr>
              <a:t>Inkomsten vergroten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dirty="0">
                <a:solidFill>
                  <a:schemeClr val="tx1"/>
                </a:solidFill>
              </a:rPr>
              <a:t>Kosten verlagen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dirty="0">
                <a:solidFill>
                  <a:schemeClr val="tx1"/>
                </a:solidFill>
              </a:rPr>
              <a:t>Samenwerking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dirty="0">
                <a:solidFill>
                  <a:schemeClr val="tx1"/>
                </a:solidFill>
              </a:rPr>
              <a:t>Grenzen bepalen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15900" y="0"/>
            <a:ext cx="11760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/>
          </a:p>
          <a:p>
            <a:pPr algn="ctr"/>
            <a:r>
              <a:rPr lang="nl-NL" sz="4800" b="1" dirty="0">
                <a:latin typeface="Arial Rounded MT Bold" panose="020F0704030504030204" pitchFamily="34" charset="0"/>
              </a:rPr>
              <a:t>VRAAGSTELLING  VAN GEMEENTE</a:t>
            </a:r>
            <a:r>
              <a:rPr lang="nl-NL" sz="3600" b="1" dirty="0">
                <a:latin typeface="Arial Rounded MT Bold" panose="020F0704030504030204" pitchFamily="34" charset="0"/>
              </a:rPr>
              <a:t> AAN  DORPSHUIS  BESTUUR  &amp;  GEMEENSCHAP</a:t>
            </a:r>
          </a:p>
          <a:p>
            <a:pPr algn="ctr"/>
            <a:r>
              <a:rPr lang="nl-NL" sz="3600" b="1" dirty="0">
                <a:latin typeface="Arial Rounded MT Bold" panose="020F0704030504030204" pitchFamily="34" charset="0"/>
              </a:rPr>
              <a:t>:</a:t>
            </a:r>
            <a:r>
              <a:rPr lang="nl-NL" sz="2400" dirty="0">
                <a:latin typeface="Arial Rounded MT Bold" panose="020F0704030504030204" pitchFamily="34" charset="0"/>
              </a:rPr>
              <a:t> 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A9EA-104B-4742-848A-A5B179915E74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1271847" y="1737360"/>
            <a:ext cx="9518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        </a:t>
            </a:r>
            <a:r>
              <a:rPr lang="nl-NL" sz="4400" b="1" dirty="0"/>
              <a:t>= OPSTELLEN ONDERNEMINGSPLAN </a:t>
            </a:r>
            <a:endParaRPr lang="nl-NL" sz="3600" b="1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5197" y="789709"/>
            <a:ext cx="11073938" cy="54786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sz="3900" b="1" dirty="0"/>
              <a:t>         </a:t>
            </a:r>
            <a:r>
              <a:rPr lang="nl-NL" sz="4300" b="1" dirty="0"/>
              <a:t>BETER GEBRUIK DORPSHUIS 2025?</a:t>
            </a:r>
          </a:p>
          <a:p>
            <a:pPr>
              <a:buNone/>
            </a:pPr>
            <a:r>
              <a:rPr lang="nl-NL" sz="3500" dirty="0"/>
              <a:t>	</a:t>
            </a:r>
          </a:p>
          <a:p>
            <a:pPr>
              <a:buFont typeface="Wingdings" pitchFamily="2" charset="2"/>
              <a:buChar char="Ø"/>
            </a:pPr>
            <a:r>
              <a:rPr lang="nl-NL" sz="3500" b="1" dirty="0"/>
              <a:t>GYMZAAL </a:t>
            </a:r>
            <a:r>
              <a:rPr lang="nl-NL" sz="3500" dirty="0"/>
              <a:t>MEER GEBRUIKEN: </a:t>
            </a:r>
            <a:r>
              <a:rPr lang="nl-NL" sz="3500" b="1" dirty="0"/>
              <a:t>OVERDAG EN AVONDEN</a:t>
            </a:r>
            <a:r>
              <a:rPr lang="nl-NL" sz="3500" dirty="0"/>
              <a:t>	</a:t>
            </a:r>
          </a:p>
          <a:p>
            <a:pPr>
              <a:buFont typeface="Wingdings" pitchFamily="2" charset="2"/>
              <a:buChar char="Ø"/>
            </a:pPr>
            <a:r>
              <a:rPr lang="nl-NL" sz="3500" dirty="0"/>
              <a:t>    </a:t>
            </a:r>
            <a:r>
              <a:rPr lang="nl-NL" sz="3500" b="1" dirty="0"/>
              <a:t>VERGROOTTE BARONIEZAAL = </a:t>
            </a:r>
            <a:r>
              <a:rPr lang="nl-NL" sz="3500" dirty="0"/>
              <a:t>NIEUWE/GROTERE 									GROEPEN</a:t>
            </a:r>
            <a:endParaRPr lang="nl-NL" sz="3500" b="1" dirty="0"/>
          </a:p>
          <a:p>
            <a:pPr>
              <a:buFont typeface="Wingdings" pitchFamily="2" charset="2"/>
              <a:buChar char="Ø"/>
            </a:pPr>
            <a:r>
              <a:rPr lang="nl-NL" sz="3500" dirty="0"/>
              <a:t>    MEER GEBRUIK </a:t>
            </a:r>
            <a:r>
              <a:rPr lang="nl-NL" sz="3500" b="1" dirty="0"/>
              <a:t>ZAALRUIMTEN OVERDAG</a:t>
            </a:r>
          </a:p>
          <a:p>
            <a:pPr>
              <a:buNone/>
            </a:pPr>
            <a:endParaRPr lang="nl-NL" sz="3500" dirty="0"/>
          </a:p>
          <a:p>
            <a:pPr>
              <a:buNone/>
            </a:pPr>
            <a:r>
              <a:rPr lang="nl-NL" sz="3500" dirty="0"/>
              <a:t>		</a:t>
            </a:r>
            <a:r>
              <a:rPr lang="nl-NL" sz="4300" b="1" dirty="0">
                <a:solidFill>
                  <a:srgbClr val="00B050"/>
                </a:solidFill>
              </a:rPr>
              <a:t>= VERGROTEN MAATSCHAPPELIJKE   					MEERWAARDE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A9EA-104B-4742-848A-A5B179915E74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3386" y="665018"/>
            <a:ext cx="11057312" cy="58355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sz="4300" b="1" u="sng" dirty="0"/>
              <a:t>BEHEER EN GEBRUIK DORPSHUIS VALENTIJN IN 2025</a:t>
            </a:r>
          </a:p>
          <a:p>
            <a:pPr>
              <a:buNone/>
            </a:pPr>
            <a:r>
              <a:rPr lang="nl-NL" sz="4300" b="1" dirty="0"/>
              <a:t>				  DOELSTELLINGEN</a:t>
            </a:r>
          </a:p>
          <a:p>
            <a:pPr>
              <a:buNone/>
            </a:pPr>
            <a:endParaRPr lang="nl-NL" b="1" u="sng" dirty="0"/>
          </a:p>
          <a:p>
            <a:pPr lvl="2">
              <a:buFont typeface="Wingdings" pitchFamily="2" charset="2"/>
              <a:buChar char="Ø"/>
            </a:pPr>
            <a:r>
              <a:rPr lang="nl-NL" sz="3800" dirty="0"/>
              <a:t>VERSTERKEN – VERGROTEN </a:t>
            </a:r>
            <a:r>
              <a:rPr lang="nl-NL" sz="3800" b="1" dirty="0">
                <a:solidFill>
                  <a:srgbClr val="FF0000"/>
                </a:solidFill>
              </a:rPr>
              <a:t>DORPSHUISBESTUUR</a:t>
            </a:r>
          </a:p>
          <a:p>
            <a:pPr lvl="2">
              <a:buFont typeface="Wingdings" pitchFamily="2" charset="2"/>
              <a:buChar char="Ø"/>
            </a:pPr>
            <a:r>
              <a:rPr lang="nl-NL" sz="3800" dirty="0"/>
              <a:t>GOED FUNCTIONERENDE </a:t>
            </a:r>
            <a:r>
              <a:rPr lang="nl-NL" sz="3800" b="1" dirty="0">
                <a:solidFill>
                  <a:srgbClr val="FF0000"/>
                </a:solidFill>
              </a:rPr>
              <a:t>GEBRUIKERSRAAD</a:t>
            </a:r>
          </a:p>
          <a:p>
            <a:pPr lvl="2">
              <a:buFont typeface="Wingdings" pitchFamily="2" charset="2"/>
              <a:buChar char="Ø"/>
            </a:pPr>
            <a:r>
              <a:rPr lang="nl-NL" sz="3800" dirty="0"/>
              <a:t>NIEUWE  </a:t>
            </a:r>
            <a:r>
              <a:rPr lang="nl-NL" sz="3800" b="1" dirty="0">
                <a:solidFill>
                  <a:srgbClr val="FF0000"/>
                </a:solidFill>
              </a:rPr>
              <a:t>INITIATIEVEN / ACTIVITEITEN (COMMISSIE?)</a:t>
            </a:r>
          </a:p>
          <a:p>
            <a:pPr lvl="2">
              <a:buFont typeface="Wingdings" pitchFamily="2" charset="2"/>
              <a:buChar char="Ø"/>
            </a:pPr>
            <a:r>
              <a:rPr lang="nl-NL" sz="3800" dirty="0"/>
              <a:t>VERBETEREN </a:t>
            </a:r>
            <a:r>
              <a:rPr lang="nl-NL" sz="3800" b="1" dirty="0">
                <a:solidFill>
                  <a:srgbClr val="FF0000"/>
                </a:solidFill>
              </a:rPr>
              <a:t>INRICHTING/AANKLEDING</a:t>
            </a:r>
            <a:r>
              <a:rPr lang="nl-NL" sz="3800" dirty="0"/>
              <a:t> ZAALRUIMTEN</a:t>
            </a:r>
          </a:p>
          <a:p>
            <a:pPr>
              <a:buNone/>
            </a:pPr>
            <a:r>
              <a:rPr lang="nl-NL" sz="3800" dirty="0"/>
              <a:t>			* BARONIEZAAL (COMBINATIE VERBOUWING)</a:t>
            </a:r>
          </a:p>
          <a:p>
            <a:pPr>
              <a:buNone/>
            </a:pPr>
            <a:r>
              <a:rPr lang="nl-NL" sz="3800" dirty="0"/>
              <a:t>			* FOYER</a:t>
            </a:r>
          </a:p>
          <a:p>
            <a:pPr>
              <a:buNone/>
            </a:pPr>
            <a:endParaRPr lang="nl-NL" dirty="0"/>
          </a:p>
          <a:p>
            <a:pPr lvl="2">
              <a:buNone/>
            </a:pPr>
            <a:r>
              <a:rPr lang="nl-NL" sz="2600" dirty="0">
                <a:solidFill>
                  <a:srgbClr val="FF0000"/>
                </a:solidFill>
              </a:rPr>
              <a:t>              </a:t>
            </a:r>
            <a:r>
              <a:rPr lang="nl-NL" sz="4800" b="1" dirty="0">
                <a:solidFill>
                  <a:srgbClr val="FF0000"/>
                </a:solidFill>
              </a:rPr>
              <a:t> VRAAGT INZET en EIGEN WERKZAAMHEID  DORPSBEWONERS  </a:t>
            </a:r>
            <a:endParaRPr lang="nl-NL" sz="2600" b="1" dirty="0">
              <a:solidFill>
                <a:srgbClr val="FF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A9EA-104B-4742-848A-A5B179915E74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35BA5-C5F2-EE03-764B-09B1D3983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geronde rechthoek 4"/>
          <p:cNvSpPr/>
          <p:nvPr/>
        </p:nvSpPr>
        <p:spPr>
          <a:xfrm>
            <a:off x="1371600" y="2377441"/>
            <a:ext cx="9667702" cy="216962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92D050"/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1D69075-CD77-0A51-5789-771F4C25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69" y="365125"/>
            <a:ext cx="11089178" cy="5511973"/>
          </a:xfrm>
        </p:spPr>
        <p:txBody>
          <a:bodyPr>
            <a:normAutofit/>
          </a:bodyPr>
          <a:lstStyle/>
          <a:p>
            <a:br>
              <a:rPr lang="nl-NL" b="1" dirty="0"/>
            </a:br>
            <a:r>
              <a:rPr lang="nl-NL" b="1" dirty="0"/>
              <a:t>	MENINGEN</a:t>
            </a:r>
            <a:r>
              <a:rPr lang="nl-NL" sz="3600" b="1" dirty="0"/>
              <a:t> -&gt;          richting geven / bijsturen</a:t>
            </a:r>
            <a:br>
              <a:rPr lang="nl-NL" sz="3600" b="1" dirty="0"/>
            </a:br>
            <a:r>
              <a:rPr lang="nl-NL" sz="3600" b="1" dirty="0"/>
              <a:t>	</a:t>
            </a:r>
            <a:r>
              <a:rPr lang="nl-NL" b="1" dirty="0"/>
              <a:t>IDEEEN</a:t>
            </a:r>
            <a:r>
              <a:rPr lang="nl-NL" sz="3600" b="1" dirty="0"/>
              <a:t> -&gt; startpunt voor nieuwe initiatieven</a:t>
            </a:r>
            <a:br>
              <a:rPr lang="nl-NL" sz="3600" b="1" dirty="0"/>
            </a:br>
            <a:r>
              <a:rPr lang="nl-NL" sz="3600" b="1" dirty="0"/>
              <a:t>	</a:t>
            </a:r>
            <a:r>
              <a:rPr lang="nl-NL" b="1" dirty="0"/>
              <a:t>MOGELIJKHEDEN</a:t>
            </a:r>
            <a:r>
              <a:rPr lang="nl-NL" sz="3600" b="1" dirty="0"/>
              <a:t> -&gt; waarde zien / benoemen </a:t>
            </a:r>
            <a:endParaRPr lang="nl-NL" b="1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FC-1BF0-43EB-B99D-295025C93718}" type="slidenum">
              <a:rPr lang="nl-NL" smtClean="0"/>
              <a:pPr/>
              <a:t>15</a:t>
            </a:fld>
            <a:endParaRPr lang="nl-NL"/>
          </a:p>
        </p:txBody>
      </p:sp>
      <p:pic>
        <p:nvPicPr>
          <p:cNvPr id="6" name="Afbeelding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557" y="0"/>
            <a:ext cx="7381701" cy="2094807"/>
          </a:xfrm>
          <a:prstGeom prst="rect">
            <a:avLst/>
          </a:prstGeom>
          <a:noFill/>
        </p:spPr>
      </p:pic>
      <p:sp>
        <p:nvSpPr>
          <p:cNvPr id="8" name="Rechthoek 7"/>
          <p:cNvSpPr/>
          <p:nvPr/>
        </p:nvSpPr>
        <p:spPr>
          <a:xfrm>
            <a:off x="274320" y="4590089"/>
            <a:ext cx="11795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5300" b="1" dirty="0">
                <a:solidFill>
                  <a:srgbClr val="FF0000"/>
                </a:solidFill>
                <a:latin typeface="Calibri Light"/>
                <a:ea typeface="+mj-ea"/>
                <a:cs typeface="+mj-cs"/>
              </a:rPr>
              <a:t>				</a:t>
            </a:r>
            <a:r>
              <a:rPr lang="nl-NL" sz="6000" b="1" dirty="0">
                <a:solidFill>
                  <a:srgbClr val="FF0000"/>
                </a:solidFill>
                <a:latin typeface="Calibri Light"/>
                <a:ea typeface="+mj-ea"/>
                <a:cs typeface="+mj-cs"/>
              </a:rPr>
              <a:t> VERGROTEN </a:t>
            </a:r>
          </a:p>
          <a:p>
            <a:r>
              <a:rPr lang="nl-NL" sz="6000" b="1" dirty="0">
                <a:solidFill>
                  <a:srgbClr val="FF0000"/>
                </a:solidFill>
                <a:latin typeface="Calibri Light"/>
                <a:ea typeface="+mj-ea"/>
                <a:cs typeface="+mj-cs"/>
              </a:rPr>
              <a:t>         MAATSCHAPPELIJKE WAARDE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5198643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5413" y="332657"/>
            <a:ext cx="10363200" cy="1411475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/>
              <a:t>GEREALISEERDE VERBETERINGEN </a:t>
            </a:r>
            <a:br>
              <a:rPr lang="nl-NL" sz="4800" b="1" dirty="0"/>
            </a:br>
            <a:r>
              <a:rPr lang="nl-NL" sz="4800" b="1" dirty="0"/>
              <a:t>GEBOUW  mei – okt 2024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330200" y="1823413"/>
            <a:ext cx="11692467" cy="4932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/>
              <a:t>VERDUURZAMING GEBOUW</a:t>
            </a:r>
            <a:r>
              <a:rPr lang="nl-NL" sz="3600" dirty="0"/>
              <a:t>    </a:t>
            </a:r>
            <a:r>
              <a:rPr lang="nl-NL" sz="3200" dirty="0"/>
              <a:t>VAN LABEL G NAAR LABEL A+</a:t>
            </a:r>
          </a:p>
          <a:p>
            <a:pPr>
              <a:buFont typeface="Wingdings" pitchFamily="2" charset="2"/>
              <a:buChar char="§"/>
            </a:pPr>
            <a:r>
              <a:rPr lang="nl-NL" sz="3200" dirty="0"/>
              <a:t>    </a:t>
            </a:r>
            <a:r>
              <a:rPr lang="nl-NL" sz="3200" b="1" dirty="0"/>
              <a:t>ISOLATIE</a:t>
            </a:r>
            <a:r>
              <a:rPr lang="nl-NL" sz="3200" dirty="0"/>
              <a:t> SCHIL GEBOUW</a:t>
            </a:r>
          </a:p>
          <a:p>
            <a:pPr>
              <a:buFont typeface="Wingdings" pitchFamily="2" charset="2"/>
              <a:buChar char="§"/>
            </a:pPr>
            <a:r>
              <a:rPr lang="nl-NL" sz="3200" dirty="0"/>
              <a:t>    </a:t>
            </a:r>
            <a:r>
              <a:rPr lang="nl-NL" sz="3200" b="1" dirty="0"/>
              <a:t>ZONNEPANELEN</a:t>
            </a:r>
            <a:r>
              <a:rPr lang="nl-NL" sz="3200" dirty="0"/>
              <a:t> OP HET DAK</a:t>
            </a:r>
          </a:p>
          <a:p>
            <a:pPr>
              <a:buFont typeface="Wingdings" pitchFamily="2" charset="2"/>
              <a:buChar char="§"/>
            </a:pPr>
            <a:r>
              <a:rPr lang="nl-NL" sz="3200" dirty="0"/>
              <a:t>    </a:t>
            </a:r>
            <a:r>
              <a:rPr lang="nl-NL" sz="3200" b="1" dirty="0"/>
              <a:t>AIRCO UNITS ZAALRUIMTEN</a:t>
            </a:r>
            <a:r>
              <a:rPr lang="nl-NL" sz="3200" dirty="0"/>
              <a:t>: VERWARMEN EN KOELEN</a:t>
            </a:r>
          </a:p>
          <a:p>
            <a:endParaRPr lang="nl-NL" sz="1050" dirty="0"/>
          </a:p>
          <a:p>
            <a:r>
              <a:rPr lang="nl-NL" sz="4000" b="1" dirty="0"/>
              <a:t>FUNCTIONELE VERBETERINGEN</a:t>
            </a:r>
          </a:p>
          <a:p>
            <a:pPr>
              <a:buFont typeface="Wingdings" pitchFamily="2" charset="2"/>
              <a:buChar char="§"/>
            </a:pPr>
            <a:r>
              <a:rPr lang="nl-NL" sz="3200" dirty="0"/>
              <a:t>   </a:t>
            </a:r>
            <a:r>
              <a:rPr lang="nl-NL" sz="3200" b="1" dirty="0"/>
              <a:t>ELEKTRA – METERKASTEN </a:t>
            </a:r>
            <a:r>
              <a:rPr lang="nl-NL" sz="3200" dirty="0"/>
              <a:t>vervangen</a:t>
            </a:r>
          </a:p>
          <a:p>
            <a:pPr>
              <a:buFont typeface="Wingdings" pitchFamily="2" charset="2"/>
              <a:buChar char="§"/>
            </a:pPr>
            <a:r>
              <a:rPr lang="nl-NL" sz="3200" dirty="0"/>
              <a:t>  </a:t>
            </a:r>
            <a:r>
              <a:rPr lang="nl-NL" sz="3200" b="1" dirty="0"/>
              <a:t>TWEEDE SPREEKKAMER </a:t>
            </a:r>
            <a:r>
              <a:rPr lang="nl-NL" sz="3200" dirty="0" err="1"/>
              <a:t>ipv</a:t>
            </a:r>
            <a:r>
              <a:rPr lang="nl-NL" sz="3200" dirty="0"/>
              <a:t> </a:t>
            </a:r>
            <a:r>
              <a:rPr lang="nl-NL" sz="2800" dirty="0"/>
              <a:t>GARDEROBERUIMTE</a:t>
            </a:r>
            <a:endParaRPr lang="nl-NL" sz="3200" dirty="0"/>
          </a:p>
          <a:p>
            <a:pPr>
              <a:buFont typeface="Wingdings" pitchFamily="2" charset="2"/>
              <a:buChar char="§"/>
            </a:pPr>
            <a:r>
              <a:rPr lang="nl-NL" sz="3200" dirty="0"/>
              <a:t>  </a:t>
            </a:r>
            <a:r>
              <a:rPr lang="nl-NL" sz="3200" b="1" dirty="0"/>
              <a:t>DRANKOPSLAG MET KOELKASTEN</a:t>
            </a:r>
            <a:r>
              <a:rPr lang="nl-NL" sz="3200" dirty="0"/>
              <a:t>  </a:t>
            </a:r>
            <a:r>
              <a:rPr lang="nl-NL" sz="3200" dirty="0" err="1"/>
              <a:t>ipv</a:t>
            </a:r>
            <a:r>
              <a:rPr lang="nl-NL" sz="3200" dirty="0"/>
              <a:t> </a:t>
            </a:r>
            <a:r>
              <a:rPr lang="nl-NL" sz="2800" dirty="0"/>
              <a:t>KOELRUIMTE</a:t>
            </a:r>
          </a:p>
          <a:p>
            <a:pPr>
              <a:buFont typeface="Wingdings" pitchFamily="2" charset="2"/>
              <a:buChar char="§"/>
            </a:pPr>
            <a:r>
              <a:rPr lang="nl-NL" sz="3200" dirty="0"/>
              <a:t>  </a:t>
            </a:r>
            <a:r>
              <a:rPr lang="nl-NL" sz="3200" b="1" dirty="0"/>
              <a:t>KEUKEN -&gt; AFZUIGING </a:t>
            </a:r>
            <a:r>
              <a:rPr lang="nl-NL" sz="2400" dirty="0"/>
              <a:t>AFWASAUTOMAAT + </a:t>
            </a:r>
            <a:r>
              <a:rPr lang="nl-NL" sz="3200" b="1" dirty="0"/>
              <a:t>ZWARE ELEKTRA </a:t>
            </a:r>
            <a:r>
              <a:rPr lang="nl-NL" sz="2400" dirty="0"/>
              <a:t>AANSLUITING</a:t>
            </a:r>
            <a:r>
              <a:rPr lang="nl-NL" sz="32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719403" y="332657"/>
            <a:ext cx="1084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SCHETS BARONIEZAAL: HUIDIGE SITUATIE - OVERZICHT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2872" y="723140"/>
            <a:ext cx="6883999" cy="596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719403" y="332657"/>
            <a:ext cx="1084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SCHETS BARONIEZAAL:        HUIDIGE SITUATIE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2421" y="894902"/>
            <a:ext cx="7215251" cy="578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719403" y="332657"/>
            <a:ext cx="10849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SCHETS BARONIEZAAL: VERGROTEN VAN 45 NAAR 90 M2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633" y="858999"/>
            <a:ext cx="7747462" cy="578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02F891C-2A46-4356-9CA2-64E550E6A91C}"/>
              </a:ext>
            </a:extLst>
          </p:cNvPr>
          <p:cNvSpPr txBox="1"/>
          <p:nvPr/>
        </p:nvSpPr>
        <p:spPr>
          <a:xfrm>
            <a:off x="8830734" y="1617133"/>
            <a:ext cx="31326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= 2</a:t>
            </a:r>
            <a:r>
              <a:rPr lang="nl-NL" sz="4400" baseline="30000" dirty="0"/>
              <a:t>E</a:t>
            </a:r>
            <a:r>
              <a:rPr lang="nl-NL" sz="4400" dirty="0"/>
              <a:t> GROTE</a:t>
            </a:r>
          </a:p>
          <a:p>
            <a:r>
              <a:rPr lang="nl-NL" sz="4400" dirty="0"/>
              <a:t>      ZAAL</a:t>
            </a:r>
          </a:p>
          <a:p>
            <a:r>
              <a:rPr lang="nl-NL" sz="4400" dirty="0"/>
              <a:t> </a:t>
            </a:r>
          </a:p>
          <a:p>
            <a:pPr algn="ctr"/>
            <a:r>
              <a:rPr lang="nl-NL" sz="4400" dirty="0"/>
              <a:t>REALISATIE</a:t>
            </a:r>
          </a:p>
          <a:p>
            <a:pPr algn="ctr"/>
            <a:r>
              <a:rPr lang="nl-NL" sz="4400" dirty="0"/>
              <a:t>MEI / JULI</a:t>
            </a:r>
          </a:p>
          <a:p>
            <a:pPr algn="ctr"/>
            <a:r>
              <a:rPr lang="nl-NL" sz="4400" dirty="0"/>
              <a:t>2025?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7267" y="565265"/>
            <a:ext cx="11294995" cy="579108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4800" b="1" dirty="0"/>
              <a:t>   AANPASSINGEN GEBOUW 2024-2025 =</a:t>
            </a:r>
          </a:p>
          <a:p>
            <a:pPr>
              <a:buNone/>
            </a:pPr>
            <a:r>
              <a:rPr lang="nl-NL" sz="4000" b="1" dirty="0"/>
              <a:t> </a:t>
            </a:r>
            <a:r>
              <a:rPr lang="nl-NL" sz="3600" b="1" dirty="0"/>
              <a:t>	</a:t>
            </a:r>
            <a:r>
              <a:rPr lang="nl-NL" sz="4800" b="1" dirty="0">
                <a:solidFill>
                  <a:srgbClr val="00B050"/>
                </a:solidFill>
              </a:rPr>
              <a:t>NIEUWE GEBRUIKS MOGELIJKHEDEN</a:t>
            </a:r>
          </a:p>
          <a:p>
            <a:pPr>
              <a:buNone/>
            </a:pPr>
            <a:endParaRPr lang="nl-NL" sz="3600" b="1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nl-NL" sz="4000" dirty="0"/>
              <a:t>BIBLIOTHEEK ONDERDEEL VAN DE HUISKAMER</a:t>
            </a:r>
          </a:p>
          <a:p>
            <a:pPr>
              <a:buFont typeface="Wingdings" pitchFamily="2" charset="2"/>
              <a:buChar char="q"/>
            </a:pPr>
            <a:r>
              <a:rPr lang="nl-NL" sz="4000" dirty="0"/>
              <a:t>2</a:t>
            </a:r>
            <a:r>
              <a:rPr lang="nl-NL" sz="4000" baseline="30000" dirty="0"/>
              <a:t>E</a:t>
            </a:r>
            <a:r>
              <a:rPr lang="nl-NL" sz="4000" dirty="0"/>
              <a:t> SPREEKKAMER / BEHANDELKAMER</a:t>
            </a:r>
          </a:p>
          <a:p>
            <a:pPr>
              <a:buFont typeface="Wingdings" pitchFamily="2" charset="2"/>
              <a:buChar char="q"/>
            </a:pPr>
            <a:r>
              <a:rPr lang="nl-NL" sz="4000" dirty="0"/>
              <a:t>BARONIEZAAL ALS TWEEDE GROTE ZAALRUIMTE </a:t>
            </a:r>
          </a:p>
          <a:p>
            <a:pPr>
              <a:buNone/>
            </a:pPr>
            <a:r>
              <a:rPr lang="nl-NL" sz="4000" dirty="0"/>
              <a:t>							VANAF SEP 2025</a:t>
            </a:r>
          </a:p>
          <a:p>
            <a:pPr>
              <a:buNone/>
            </a:pPr>
            <a:r>
              <a:rPr lang="nl-NL" sz="4000" dirty="0"/>
              <a:t> </a:t>
            </a:r>
          </a:p>
          <a:p>
            <a:pPr>
              <a:buNone/>
            </a:pPr>
            <a:r>
              <a:rPr lang="nl-NL" sz="4800" b="1" dirty="0"/>
              <a:t>  </a:t>
            </a:r>
          </a:p>
          <a:p>
            <a:pPr>
              <a:buNone/>
            </a:pPr>
            <a:endParaRPr lang="nl-NL" sz="32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A9EA-104B-4742-848A-A5B179915E74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67267" y="565265"/>
            <a:ext cx="11294995" cy="615621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4800" b="1" dirty="0"/>
              <a:t>   AANPASSINGEN GEBOUW 2024-2025 =</a:t>
            </a:r>
          </a:p>
          <a:p>
            <a:pPr>
              <a:buNone/>
            </a:pPr>
            <a:r>
              <a:rPr lang="nl-NL" sz="4800" b="1" dirty="0"/>
              <a:t>        </a:t>
            </a:r>
            <a:r>
              <a:rPr lang="nl-NL" sz="6600" b="1" dirty="0">
                <a:latin typeface="Bauhaus 93" panose="04030905020B02020C02" pitchFamily="82" charset="0"/>
              </a:rPr>
              <a:t>  </a:t>
            </a:r>
            <a:r>
              <a:rPr lang="nl-NL" sz="4800" b="1" dirty="0"/>
              <a:t>    </a:t>
            </a:r>
          </a:p>
          <a:p>
            <a:pPr>
              <a:buNone/>
            </a:pPr>
            <a:r>
              <a:rPr lang="nl-NL" sz="4000" b="1" dirty="0"/>
              <a:t> </a:t>
            </a:r>
            <a:r>
              <a:rPr lang="nl-NL" sz="3600" b="1" dirty="0"/>
              <a:t>	</a:t>
            </a:r>
            <a:r>
              <a:rPr lang="nl-NL" sz="4800" b="1" dirty="0">
                <a:solidFill>
                  <a:srgbClr val="00B050"/>
                </a:solidFill>
              </a:rPr>
              <a:t>         </a:t>
            </a:r>
            <a:r>
              <a:rPr lang="nl-NL" sz="4800" b="1" dirty="0"/>
              <a:t>KAN WEER 10 / 15 JAAR MEE</a:t>
            </a:r>
          </a:p>
          <a:p>
            <a:pPr>
              <a:buNone/>
            </a:pPr>
            <a:r>
              <a:rPr lang="nl-NL" sz="4800" b="1" dirty="0"/>
              <a:t>    </a:t>
            </a:r>
          </a:p>
          <a:p>
            <a:pPr>
              <a:buNone/>
            </a:pPr>
            <a:endParaRPr lang="nl-NL" sz="3200" dirty="0"/>
          </a:p>
          <a:p>
            <a:pPr>
              <a:buNone/>
            </a:pPr>
            <a:endParaRPr lang="nl-NL" sz="3200" dirty="0"/>
          </a:p>
          <a:p>
            <a:pPr algn="ctr">
              <a:buNone/>
            </a:pPr>
            <a:r>
              <a:rPr lang="nl-NL" sz="5400" b="1" dirty="0">
                <a:latin typeface="Arial Rounded MT Bold" panose="020F0704030504030204" pitchFamily="34" charset="0"/>
              </a:rPr>
              <a:t>GEBRUIK EN BEKOSTIGING </a:t>
            </a:r>
          </a:p>
          <a:p>
            <a:pPr algn="ctr">
              <a:buNone/>
            </a:pPr>
            <a:r>
              <a:rPr lang="nl-NL" sz="5400" b="1" dirty="0">
                <a:latin typeface="Arial Rounded MT Bold" panose="020F0704030504030204" pitchFamily="34" charset="0"/>
              </a:rPr>
              <a:t>3 DORPSHUIZEN</a:t>
            </a:r>
            <a:endParaRPr lang="nl-NL" sz="3600" b="1" dirty="0">
              <a:latin typeface="Arial Rounded MT Bold" panose="020F07040305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A9EA-104B-4742-848A-A5B179915E74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5" name="Pijl: omlaag 4">
            <a:extLst>
              <a:ext uri="{FF2B5EF4-FFF2-40B4-BE49-F238E27FC236}">
                <a16:creationId xmlns:a16="http://schemas.microsoft.com/office/drawing/2014/main" id="{F0ECF307-0CF4-4432-9975-11A068016AC4}"/>
              </a:ext>
            </a:extLst>
          </p:cNvPr>
          <p:cNvSpPr/>
          <p:nvPr/>
        </p:nvSpPr>
        <p:spPr>
          <a:xfrm>
            <a:off x="5604934" y="3429000"/>
            <a:ext cx="702964" cy="1373033"/>
          </a:xfrm>
          <a:prstGeom prst="downArrow">
            <a:avLst/>
          </a:prstGeom>
          <a:solidFill>
            <a:srgbClr val="C7374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4BA4584-AEAF-4290-9B63-F6AA38D44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275284"/>
            <a:ext cx="5466236" cy="1198736"/>
          </a:xfrm>
          <a:prstGeom prst="rect">
            <a:avLst/>
          </a:prstGeom>
        </p:spPr>
      </p:pic>
      <p:sp>
        <p:nvSpPr>
          <p:cNvPr id="7" name="Rechthoek 6">
            <a:extLst>
              <a:ext uri="{FF2B5EF4-FFF2-40B4-BE49-F238E27FC236}">
                <a16:creationId xmlns:a16="http://schemas.microsoft.com/office/drawing/2014/main" id="{BC62893C-7297-4BA1-BB5F-D8FC07807FD6}"/>
              </a:ext>
            </a:extLst>
          </p:cNvPr>
          <p:cNvSpPr/>
          <p:nvPr/>
        </p:nvSpPr>
        <p:spPr>
          <a:xfrm>
            <a:off x="4093274" y="1380066"/>
            <a:ext cx="1164526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6547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3D466-97C5-35F7-D368-56284601E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6284A-ACD5-AFFF-E92C-8BADE36FC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939551" cy="1114540"/>
          </a:xfrm>
        </p:spPr>
        <p:txBody>
          <a:bodyPr>
            <a:normAutofit fontScale="90000"/>
          </a:bodyPr>
          <a:lstStyle/>
          <a:p>
            <a:r>
              <a:rPr lang="nl-NL" b="1" dirty="0"/>
              <a:t>      </a:t>
            </a:r>
            <a:r>
              <a:rPr lang="nl-NL" sz="6000" b="1" dirty="0">
                <a:latin typeface="Arial Rounded MT Bold" panose="020F0704030504030204" pitchFamily="34" charset="0"/>
              </a:rPr>
              <a:t>ANALYSE DOOR GEMEENTE</a:t>
            </a:r>
            <a:endParaRPr lang="nl-NL" sz="2400" dirty="0">
              <a:latin typeface="Arial Rounded MT Bold" panose="020F0704030504030204" pitchFamily="34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F178AC1-E010-1BD9-988F-244C7DEA29CD}"/>
              </a:ext>
            </a:extLst>
          </p:cNvPr>
          <p:cNvSpPr txBox="1">
            <a:spLocks/>
          </p:cNvSpPr>
          <p:nvPr/>
        </p:nvSpPr>
        <p:spPr>
          <a:xfrm>
            <a:off x="414249" y="1368927"/>
            <a:ext cx="11630893" cy="9713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/>
            <a:r>
              <a:rPr lang="nl-N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dorpshuizen verschillen sterk qua opzet en inrichting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DAC18736-1747-D7EF-D99D-63C5A05DA36D}"/>
              </a:ext>
            </a:extLst>
          </p:cNvPr>
          <p:cNvSpPr txBox="1">
            <a:spLocks/>
          </p:cNvSpPr>
          <p:nvPr/>
        </p:nvSpPr>
        <p:spPr>
          <a:xfrm>
            <a:off x="257694" y="2627435"/>
            <a:ext cx="11787447" cy="38814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/>
            <a:r>
              <a:rPr lang="nl-N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Dorpshuis Valentijn =  </a:t>
            </a:r>
          </a:p>
          <a:p>
            <a:pPr marL="285750" indent="-285750"/>
            <a:r>
              <a:rPr lang="nl-NL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nl-NL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traditioneel Dorpshuis qua opzet en uitstraling</a:t>
            </a:r>
            <a:endParaRPr lang="nl-NL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/>
            <a:r>
              <a:rPr lang="nl-NL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</a:t>
            </a:r>
            <a:r>
              <a:rPr lang="nl-NL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FINANCIEEL GEZOND </a:t>
            </a:r>
          </a:p>
          <a:p>
            <a:pPr marL="285750" indent="-285750"/>
            <a:endParaRPr lang="nl-NL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/>
            <a:r>
              <a:rPr lang="nl-N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Dorpshuizen ‘t Perron en de </a:t>
            </a:r>
            <a:r>
              <a:rPr lang="nl-NL" sz="4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Schammert</a:t>
            </a:r>
            <a:r>
              <a:rPr lang="nl-NL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endParaRPr lang="nl-NL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/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GROTER en HOOGWAARDIGE UITSTRALING </a:t>
            </a:r>
          </a:p>
          <a:p>
            <a:pPr marL="285750" indent="-285750"/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ZALENCENTRUM + HORECA VOORZIENINGEN</a:t>
            </a:r>
          </a:p>
          <a:p>
            <a:pPr marL="285750" indent="-285750"/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     </a:t>
            </a:r>
            <a:r>
              <a:rPr lang="nl-NL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FINANCIEEL:   LASTEN GEBOUW +  PERSONEELSKOSTEN</a:t>
            </a:r>
          </a:p>
          <a:p>
            <a:pPr marL="285750" indent="-285750"/>
            <a:endParaRPr lang="nl-NL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3603EA9-1734-F2F3-33A3-56954430A320}"/>
              </a:ext>
            </a:extLst>
          </p:cNvPr>
          <p:cNvSpPr txBox="1">
            <a:spLocks/>
          </p:cNvSpPr>
          <p:nvPr/>
        </p:nvSpPr>
        <p:spPr>
          <a:xfrm>
            <a:off x="622068" y="3441469"/>
            <a:ext cx="10635482" cy="3175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/>
            <a:r>
              <a:rPr lang="nl-NL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A9EA-104B-4742-848A-A5B179915E74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1142981" y="3154342"/>
            <a:ext cx="9128297" cy="839585"/>
          </a:xfrm>
          <a:prstGeom prst="rect">
            <a:avLst/>
          </a:prstGeom>
          <a:solidFill>
            <a:schemeClr val="bg1">
              <a:alpha val="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68037" y="4930833"/>
            <a:ext cx="10637520" cy="1360516"/>
          </a:xfrm>
          <a:prstGeom prst="rect">
            <a:avLst/>
          </a:prstGeom>
          <a:solidFill>
            <a:schemeClr val="bg1">
              <a:alpha val="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4287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DE040-DEA7-8667-C391-CCC7EF65A9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736B47AD-0924-0FD3-346E-C2B951A74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7" y="365125"/>
            <a:ext cx="11684654" cy="873471"/>
          </a:xfrm>
        </p:spPr>
        <p:txBody>
          <a:bodyPr>
            <a:normAutofit fontScale="90000"/>
          </a:bodyPr>
          <a:lstStyle/>
          <a:p>
            <a:r>
              <a:rPr lang="nl-NL" b="1" dirty="0">
                <a:latin typeface="Arial Rounded MT Bold" panose="020F0704030504030204" pitchFamily="34" charset="0"/>
              </a:rPr>
              <a:t>TUSSENTIJDSE  FINANCIËLE MAATREGELEN </a:t>
            </a:r>
          </a:p>
        </p:txBody>
      </p:sp>
      <p:sp>
        <p:nvSpPr>
          <p:cNvPr id="2" name="Rechthoek: afgeronde hoeken 1">
            <a:extLst>
              <a:ext uri="{FF2B5EF4-FFF2-40B4-BE49-F238E27FC236}">
                <a16:creationId xmlns:a16="http://schemas.microsoft.com/office/drawing/2014/main" id="{160268E9-BBF9-71D0-5CD1-635597D98C81}"/>
              </a:ext>
            </a:extLst>
          </p:cNvPr>
          <p:cNvSpPr/>
          <p:nvPr/>
        </p:nvSpPr>
        <p:spPr>
          <a:xfrm>
            <a:off x="117879" y="1072342"/>
            <a:ext cx="11960513" cy="4655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b="1" dirty="0">
                <a:solidFill>
                  <a:schemeClr val="tx1"/>
                </a:solidFill>
              </a:rPr>
              <a:t>In gemeentebegroting EXTRA middelen opgenomen: </a:t>
            </a:r>
          </a:p>
          <a:p>
            <a:r>
              <a:rPr lang="nl-NL" sz="2000" dirty="0">
                <a:solidFill>
                  <a:schemeClr val="tx1"/>
                </a:solidFill>
              </a:rPr>
              <a:t>                  € 300.000,-- voor 2025, </a:t>
            </a:r>
          </a:p>
          <a:p>
            <a:r>
              <a:rPr lang="nl-NL" sz="2000" dirty="0">
                <a:solidFill>
                  <a:schemeClr val="tx1"/>
                </a:solidFill>
              </a:rPr>
              <a:t>                  € 200.000,-- voor 2026</a:t>
            </a:r>
          </a:p>
          <a:p>
            <a:r>
              <a:rPr lang="nl-NL" sz="2000" dirty="0">
                <a:solidFill>
                  <a:schemeClr val="tx1"/>
                </a:solidFill>
              </a:rPr>
              <a:t>                  € 100.000,-- voor 2027). </a:t>
            </a:r>
          </a:p>
          <a:p>
            <a:r>
              <a:rPr lang="nl-NL" sz="2400" b="1" dirty="0">
                <a:solidFill>
                  <a:schemeClr val="tx1"/>
                </a:solidFill>
              </a:rPr>
              <a:t>10 december 2024 COLLEGE van B&amp;W: GEMEENTELIJKE BEKOSTING DORPSHUIZEN 2025                                 </a:t>
            </a:r>
            <a:r>
              <a:rPr lang="nl-NL" sz="2000" dirty="0">
                <a:solidFill>
                  <a:schemeClr val="tx1"/>
                </a:solidFill>
              </a:rPr>
              <a:t>		(EN NOG GOED TE KEUREN DOOR DE GEMEENTE RAAD)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tx1"/>
                </a:solidFill>
              </a:rPr>
              <a:t>Huurkosten gebouw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tx1"/>
                </a:solidFill>
              </a:rPr>
              <a:t>Gebouw gebonden </a:t>
            </a:r>
            <a:r>
              <a:rPr lang="nl-NL" sz="2400" b="1" dirty="0" err="1">
                <a:solidFill>
                  <a:schemeClr val="tx1"/>
                </a:solidFill>
              </a:rPr>
              <a:t>eigenaarslasten</a:t>
            </a:r>
            <a:r>
              <a:rPr lang="nl-NL" sz="2400" b="1" dirty="0">
                <a:solidFill>
                  <a:schemeClr val="tx1"/>
                </a:solidFill>
              </a:rPr>
              <a:t>  (</a:t>
            </a:r>
            <a:r>
              <a:rPr lang="nl-NL" sz="2400" b="1" dirty="0" err="1">
                <a:solidFill>
                  <a:schemeClr val="tx1"/>
                </a:solidFill>
              </a:rPr>
              <a:t>vb</a:t>
            </a:r>
            <a:r>
              <a:rPr lang="nl-NL" sz="2400" b="1" dirty="0">
                <a:solidFill>
                  <a:schemeClr val="tx1"/>
                </a:solidFill>
              </a:rPr>
              <a:t> gemeentelijke belastingen)</a:t>
            </a:r>
          </a:p>
          <a:p>
            <a:pPr marL="285750" indent="-285750"/>
            <a:r>
              <a:rPr lang="nl-NL" sz="2400" b="1" dirty="0">
                <a:solidFill>
                  <a:schemeClr val="tx1"/>
                </a:solidFill>
              </a:rPr>
              <a:t>     </a:t>
            </a:r>
            <a:r>
              <a:rPr lang="nl-NL" sz="2400" dirty="0">
                <a:solidFill>
                  <a:schemeClr val="tx1"/>
                </a:solidFill>
              </a:rPr>
              <a:t>mits voldoende onderbouwd en middelen beschikbaar binnen gemeentebegroting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chemeClr val="tx1"/>
                </a:solidFill>
              </a:rPr>
              <a:t>Gebouw gebonden gebruikerslasten (</a:t>
            </a:r>
            <a:r>
              <a:rPr lang="nl-NL" sz="2400" b="1" dirty="0" err="1">
                <a:solidFill>
                  <a:schemeClr val="tx1"/>
                </a:solidFill>
              </a:rPr>
              <a:t>vb</a:t>
            </a:r>
            <a:r>
              <a:rPr lang="nl-NL" sz="2400" b="1" dirty="0">
                <a:solidFill>
                  <a:schemeClr val="tx1"/>
                </a:solidFill>
              </a:rPr>
              <a:t> energiekosten) </a:t>
            </a:r>
          </a:p>
          <a:p>
            <a:pPr marL="285750" indent="-285750"/>
            <a:r>
              <a:rPr lang="nl-NL" sz="2400" b="1" dirty="0">
                <a:solidFill>
                  <a:schemeClr val="tx1"/>
                </a:solidFill>
              </a:rPr>
              <a:t>     </a:t>
            </a:r>
            <a:r>
              <a:rPr lang="nl-NL" sz="2400" dirty="0">
                <a:solidFill>
                  <a:schemeClr val="tx1"/>
                </a:solidFill>
              </a:rPr>
              <a:t>kunnen onder uitzonderlijke omstandigheden worden vergoed (separaat collegebesluit).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>
                <a:solidFill>
                  <a:schemeClr val="tx1"/>
                </a:solidFill>
              </a:rPr>
              <a:t>   </a:t>
            </a:r>
            <a:r>
              <a:rPr lang="nl-NL" sz="2400" b="1" dirty="0">
                <a:solidFill>
                  <a:schemeClr val="tx1"/>
                </a:solidFill>
              </a:rPr>
              <a:t>vervanging van inrichting en inventaris</a:t>
            </a:r>
            <a:r>
              <a:rPr lang="nl-NL" sz="2400" dirty="0">
                <a:solidFill>
                  <a:schemeClr val="tx1"/>
                </a:solidFill>
              </a:rPr>
              <a:t> na economische afschrijving en fysieke noodzaak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B57831A3-7913-B45F-E9D2-664DFDDC70B3}"/>
              </a:ext>
            </a:extLst>
          </p:cNvPr>
          <p:cNvSpPr txBox="1">
            <a:spLocks/>
          </p:cNvSpPr>
          <p:nvPr/>
        </p:nvSpPr>
        <p:spPr>
          <a:xfrm>
            <a:off x="117879" y="5835535"/>
            <a:ext cx="11960513" cy="8007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ctr"/>
            <a:r>
              <a:rPr lang="nl-NL" sz="3200" b="1" dirty="0">
                <a:solidFill>
                  <a:srgbClr val="FF000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 TIJD VOOR </a:t>
            </a:r>
            <a:r>
              <a:rPr lang="nl-NL" sz="3600" b="1" i="1" dirty="0">
                <a:solidFill>
                  <a:srgbClr val="FF000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NIEUWE KADERS SUBSIDIEBELEID</a:t>
            </a:r>
            <a:endParaRPr lang="nl-NL" sz="3200" b="1" i="1" dirty="0">
              <a:solidFill>
                <a:srgbClr val="FF0000"/>
              </a:solidFill>
              <a:latin typeface="Arial Rounded MT Bold" panose="020F07040305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DCCFC-1BF0-43EB-B99D-295025C93718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498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1ed022-2c81-4917-9c6c-34a1c24be608">
      <Terms xmlns="http://schemas.microsoft.com/office/infopath/2007/PartnerControls"/>
    </lcf76f155ced4ddcb4097134ff3c332f>
    <TaxCatchAll xmlns="73406388-5b09-475c-8bfc-72a8e1055990" xsi:nil="true"/>
    <Verwerkt xmlns="1b1ed022-2c81-4917-9c6c-34a1c24be608" xsi:nil="true"/>
    <SharedWithUsers xmlns="73406388-5b09-475c-8bfc-72a8e1055990">
      <UserInfo>
        <DisplayName>Rian Coolen</DisplayName>
        <AccountId>498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7954DFFD6A6E4AAA5ECB472870F90C" ma:contentTypeVersion="19" ma:contentTypeDescription="Een nieuw document maken." ma:contentTypeScope="" ma:versionID="08586bda503ed0332cff4a6a2bff71c9">
  <xsd:schema xmlns:xsd="http://www.w3.org/2001/XMLSchema" xmlns:xs="http://www.w3.org/2001/XMLSchema" xmlns:p="http://schemas.microsoft.com/office/2006/metadata/properties" xmlns:ns2="1b1ed022-2c81-4917-9c6c-34a1c24be608" xmlns:ns3="73406388-5b09-475c-8bfc-72a8e1055990" targetNamespace="http://schemas.microsoft.com/office/2006/metadata/properties" ma:root="true" ma:fieldsID="a096f6920a2b871556b2e04c9c43fa47" ns2:_="" ns3:_="">
    <xsd:import namespace="1b1ed022-2c81-4917-9c6c-34a1c24be608"/>
    <xsd:import namespace="73406388-5b09-475c-8bfc-72a8e10559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Verwerk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ed022-2c81-4917-9c6c-34a1c24be6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6d9f127d-9b8c-4216-9355-9579a08346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Verwerkt" ma:index="23" nillable="true" ma:displayName="Verwerkt" ma:format="Dropdown" ma:internalName="Verwerkt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406388-5b09-475c-8bfc-72a8e105599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51e4f47-ff37-4000-b81e-996f9b252037}" ma:internalName="TaxCatchAll" ma:showField="CatchAllData" ma:web="73406388-5b09-475c-8bfc-72a8e10559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EF342B-82D2-4B67-9816-006E564968E2}">
  <ds:schemaRefs>
    <ds:schemaRef ds:uri="http://schemas.microsoft.com/office/infopath/2007/PartnerControls"/>
    <ds:schemaRef ds:uri="http://schemas.microsoft.com/office/2006/documentManagement/types"/>
    <ds:schemaRef ds:uri="73406388-5b09-475c-8bfc-72a8e1055990"/>
    <ds:schemaRef ds:uri="http://purl.org/dc/terms/"/>
    <ds:schemaRef ds:uri="http://purl.org/dc/elements/1.1/"/>
    <ds:schemaRef ds:uri="1b1ed022-2c81-4917-9c6c-34a1c24be608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A7C2AC9-C983-4EA0-BA9A-5BBA67C19F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1ed022-2c81-4917-9c6c-34a1c24be608"/>
    <ds:schemaRef ds:uri="73406388-5b09-475c-8bfc-72a8e10559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8CBBFE-5130-48BA-9D39-0200947B52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17441</TotalTime>
  <Words>602</Words>
  <Application>Microsoft Office PowerPoint</Application>
  <PresentationFormat>Breedbeeld</PresentationFormat>
  <Paragraphs>120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3" baseType="lpstr">
      <vt:lpstr>Aptos</vt:lpstr>
      <vt:lpstr>Arial</vt:lpstr>
      <vt:lpstr>Arial Rounded MT Bold</vt:lpstr>
      <vt:lpstr>Bauhaus 93</vt:lpstr>
      <vt:lpstr>Calibri</vt:lpstr>
      <vt:lpstr>Calibri Light</vt:lpstr>
      <vt:lpstr>Wingdings</vt:lpstr>
      <vt:lpstr>Kantoorthema</vt:lpstr>
      <vt:lpstr>                                        DORPSAVOND             DINSDAG 11 MAART           THEMA:          VERGROTEN MAATSCHAPPELIJKE           MEERWAARDE DORPSHUIS VALENTIJN  maatschappelijke      meerwaarde                                   KOSTEN</vt:lpstr>
      <vt:lpstr>GEREALISEERDE VERBETERINGEN  GEBOUW  mei – okt 2024</vt:lpstr>
      <vt:lpstr>PowerPoint-presentatie</vt:lpstr>
      <vt:lpstr>PowerPoint-presentatie</vt:lpstr>
      <vt:lpstr>PowerPoint-presentatie</vt:lpstr>
      <vt:lpstr>PowerPoint-presentatie</vt:lpstr>
      <vt:lpstr>PowerPoint-presentatie</vt:lpstr>
      <vt:lpstr>      ANALYSE DOOR GEMEENTE</vt:lpstr>
      <vt:lpstr>TUSSENTIJDSE  FINANCIËLE MAATREGELEN </vt:lpstr>
      <vt:lpstr>GEMEENTE: “doorontwikkeling dorpshuizen”</vt:lpstr>
      <vt:lpstr>     Rollen</vt:lpstr>
      <vt:lpstr>PowerPoint-presentatie</vt:lpstr>
      <vt:lpstr>PowerPoint-presentatie</vt:lpstr>
      <vt:lpstr>PowerPoint-presentatie</vt:lpstr>
      <vt:lpstr>  MENINGEN -&gt;          richting geven / bijsturen  IDEEEN -&gt; startpunt voor nieuwe initiatieven  MOGELIJKHEDEN -&gt; waarde zien / benoemen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Lieke van Gaal1</dc:creator>
  <cp:lastModifiedBy>Paul Klinkhamer</cp:lastModifiedBy>
  <cp:revision>161</cp:revision>
  <cp:lastPrinted>2024-12-04T08:54:25Z</cp:lastPrinted>
  <dcterms:created xsi:type="dcterms:W3CDTF">2022-06-20T10:37:04Z</dcterms:created>
  <dcterms:modified xsi:type="dcterms:W3CDTF">2025-03-12T09:21:00Z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0x0101009B7954DFFD6A6E4AAA5ECB472870F90C</vt:lpwstr>
  </property>
  <property fmtid="{D5CDD505-2E9C-101B-9397-08002B2CF9AE}" pid="3" name="MediaServiceImageTags">
    <vt:lpwstr/>
  </property>
</Properties>
</file>